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hrikhand" charset="1" panose="02000000000000000000"/>
      <p:regular r:id="rId18"/>
    </p:embeddedFont>
    <p:embeddedFont>
      <p:font typeface="Sugo Display" charset="1" panose="02000506020000020004"/>
      <p:regular r:id="rId19"/>
    </p:embeddedFont>
    <p:embeddedFont>
      <p:font typeface="Georgia Pro Bold Italics" charset="1" panose="02040802050405090203"/>
      <p:regular r:id="rId20"/>
    </p:embeddedFont>
    <p:embeddedFont>
      <p:font typeface="Georgia Bold" charset="1" panose="02040802050405020203"/>
      <p:regular r:id="rId21"/>
    </p:embeddedFont>
    <p:embeddedFont>
      <p:font typeface="Georgia Pro" charset="1" panose="02040502050405020303"/>
      <p:regular r:id="rId22"/>
    </p:embeddedFont>
    <p:embeddedFont>
      <p:font typeface="Georgia" charset="1" panose="02040502050405020303"/>
      <p:regular r:id="rId23"/>
    </p:embeddedFont>
    <p:embeddedFont>
      <p:font typeface="Noto Serif Bold" charset="1" panose="02020800060500020200"/>
      <p:regular r:id="rId24"/>
    </p:embeddedFont>
    <p:embeddedFont>
      <p:font typeface="Noto Serif" charset="1" panose="020206000605000202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3072" y="-2659375"/>
            <a:ext cx="18674144" cy="14654057"/>
          </a:xfrm>
          <a:custGeom>
            <a:avLst/>
            <a:gdLst/>
            <a:ahLst/>
            <a:cxnLst/>
            <a:rect r="r" b="b" t="t" l="l"/>
            <a:pathLst>
              <a:path h="14654057" w="18674144">
                <a:moveTo>
                  <a:pt x="18674144" y="0"/>
                </a:moveTo>
                <a:lnTo>
                  <a:pt x="0" y="0"/>
                </a:lnTo>
                <a:lnTo>
                  <a:pt x="0" y="14654057"/>
                </a:lnTo>
                <a:lnTo>
                  <a:pt x="18674144" y="14654057"/>
                </a:lnTo>
                <a:lnTo>
                  <a:pt x="18674144" y="0"/>
                </a:lnTo>
                <a:close/>
              </a:path>
            </a:pathLst>
          </a:custGeom>
          <a:blipFill>
            <a:blip r:embed="rId2"/>
            <a:stretch>
              <a:fillRect l="-999" t="-29980" r="-9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948" y="797913"/>
            <a:ext cx="15226104" cy="17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3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432C7">
                        <a:alpha val="100000"/>
                      </a:srgbClr>
                    </a:gs>
                  </a:gsLst>
                  <a:lin ang="16200000"/>
                </a:gradFill>
                <a:latin typeface="Shrikhand"/>
                <a:ea typeface="Shrikhand"/>
                <a:cs typeface="Shrikhand"/>
                <a:sym typeface="Shrikhand"/>
              </a:rPr>
              <a:t>Biomass and </a:t>
            </a:r>
          </a:p>
          <a:p>
            <a:pPr algn="ctr">
              <a:lnSpc>
                <a:spcPts val="7080"/>
              </a:lnSpc>
            </a:pPr>
            <a:r>
              <a:rPr lang="en-US" sz="6000" spc="593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432C7">
                        <a:alpha val="100000"/>
                      </a:srgbClr>
                    </a:gs>
                  </a:gsLst>
                  <a:lin ang="16200000"/>
                </a:gradFill>
                <a:latin typeface="Shrikhand"/>
                <a:ea typeface="Shrikhand"/>
                <a:cs typeface="Shrikhand"/>
                <a:sym typeface="Shrikhand"/>
              </a:rPr>
              <a:t>The Food-Water-Energy Nexus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07878" y="346231"/>
            <a:ext cx="2640247" cy="1510221"/>
          </a:xfrm>
          <a:custGeom>
            <a:avLst/>
            <a:gdLst/>
            <a:ahLst/>
            <a:cxnLst/>
            <a:rect r="r" b="b" t="t" l="l"/>
            <a:pathLst>
              <a:path h="1510221" w="2640247">
                <a:moveTo>
                  <a:pt x="0" y="0"/>
                </a:moveTo>
                <a:lnTo>
                  <a:pt x="2640247" y="0"/>
                </a:lnTo>
                <a:lnTo>
                  <a:pt x="2640247" y="1510221"/>
                </a:lnTo>
                <a:lnTo>
                  <a:pt x="0" y="151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174" y="9024048"/>
            <a:ext cx="3920383" cy="1081594"/>
            <a:chOff x="0" y="0"/>
            <a:chExt cx="5227178" cy="1442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51360" y="61938"/>
              <a:ext cx="752290" cy="883427"/>
            </a:xfrm>
            <a:custGeom>
              <a:avLst/>
              <a:gdLst/>
              <a:ahLst/>
              <a:cxnLst/>
              <a:rect r="r" b="b" t="t" l="l"/>
              <a:pathLst>
                <a:path h="883427" w="752290">
                  <a:moveTo>
                    <a:pt x="0" y="0"/>
                  </a:moveTo>
                  <a:lnTo>
                    <a:pt x="752290" y="0"/>
                  </a:lnTo>
                  <a:lnTo>
                    <a:pt x="752290" y="883426"/>
                  </a:lnTo>
                  <a:lnTo>
                    <a:pt x="0" y="883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7421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8600"/>
              <a:ext cx="2927505" cy="1177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3"/>
                </a:lnSpc>
              </a:pPr>
              <a:r>
                <a:rPr lang="en-US" sz="7004">
                  <a:solidFill>
                    <a:srgbClr val="FFFFFF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Eureka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67800" y="365951"/>
              <a:ext cx="2659378" cy="107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17"/>
                </a:lnSpc>
              </a:pPr>
              <a:r>
                <a:rPr lang="en-US" sz="6362">
                  <a:solidFill>
                    <a:srgbClr val="FFFFFF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8.0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1EF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6869" y="320160"/>
            <a:ext cx="1531426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Environmenta</a:t>
            </a:r>
            <a:r>
              <a:rPr lang="en-US" b="true" sz="45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 &amp; Economic Benefits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32471" y="1324890"/>
            <a:ext cx="1343192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integrated approach offers a sustainable and economically viable model for waste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2539" y="2344065"/>
            <a:ext cx="685804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Environmenta</a:t>
            </a:r>
            <a:r>
              <a:rPr lang="en-US" b="true" sz="38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 Advantages: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2751" y="3152420"/>
            <a:ext cx="485888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Waste Va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lorization: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09021" y="3152420"/>
            <a:ext cx="485888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GHG Reduc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4454" y="3152420"/>
            <a:ext cx="430739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Nutrient Cyc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370" y="3954425"/>
            <a:ext cx="495273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iverts food waste from landfills, reducing soil and water contamination.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29515" y="3954425"/>
            <a:ext cx="483784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aptures methane, a potent greenhouse gas, and converts it into clean energy.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86681" y="3954425"/>
            <a:ext cx="483784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d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igestate byproduct is a nutrient-rich bio-fertilizer, reducing the need for synthetic fertilizers.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539" y="5811800"/>
            <a:ext cx="483784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Economic</a:t>
            </a:r>
            <a:r>
              <a:rPr lang="en-US" b="true" sz="38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Viability: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370" y="6620155"/>
            <a:ext cx="354909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Low-Cost Inpu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0725" y="6620155"/>
            <a:ext cx="485888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Renewable E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nergy: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3735" y="6621425"/>
            <a:ext cx="430739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Circular Eco</a:t>
            </a:r>
            <a:r>
              <a:rPr lang="en-US" b="true" sz="330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nomy: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6370" y="7422160"/>
            <a:ext cx="495273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 waste materials (restaurant scraps, urine) that are free or have a negative cost (disposal fees).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29515" y="7422160"/>
            <a:ext cx="483784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Prod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uces biogas that can be used for cooking, heating, or electricity generation, reducing energy costs.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6681" y="7422160"/>
            <a:ext cx="499869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Creates a closed-loop 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system where waste is transformed into valuable products, generating new revenue streams.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218506" y="0"/>
            <a:ext cx="6290035" cy="10467683"/>
            <a:chOff x="0" y="0"/>
            <a:chExt cx="8580931" cy="14280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80930" cy="14280121"/>
            </a:xfrm>
            <a:custGeom>
              <a:avLst/>
              <a:gdLst/>
              <a:ahLst/>
              <a:cxnLst/>
              <a:rect r="r" b="b" t="t" l="l"/>
              <a:pathLst>
                <a:path h="14280121" w="8580930">
                  <a:moveTo>
                    <a:pt x="0" y="0"/>
                  </a:moveTo>
                  <a:lnTo>
                    <a:pt x="8580930" y="0"/>
                  </a:lnTo>
                  <a:lnTo>
                    <a:pt x="8580930" y="14280121"/>
                  </a:lnTo>
                  <a:lnTo>
                    <a:pt x="0" y="14280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9565" t="-1415" r="0" b="-141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6689" y="2555852"/>
            <a:ext cx="11801276" cy="640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Proven Strategy: 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research scientifically proves that an integrated approach of nutrient balancing with human urine and mild acid pretreatment is a highly effective method for enhancing biogas production from restaurant waste.</a:t>
            </a:r>
          </a:p>
          <a:p>
            <a:pPr algn="l">
              <a:lnSpc>
                <a:spcPts val="3174"/>
              </a:lnSpc>
            </a:pPr>
          </a:p>
          <a:p>
            <a:pPr algn="l"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Key Successes: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The strategy successfully stabilized the digestion process, prevented acidification, and significantly increased both biogas yield and methane content by fostering a robust microbial community.</a:t>
            </a:r>
          </a:p>
          <a:p>
            <a:pPr algn="l">
              <a:lnSpc>
                <a:spcPts val="3174"/>
              </a:lnSpc>
            </a:pPr>
          </a:p>
          <a:p>
            <a:pPr algn="l"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Scalable &amp; Flexible: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The principles are adaptable to other organic waste streams (e.g., agricultural residues, municipal solid waste), making it a flexible and scalable solution.</a:t>
            </a:r>
          </a:p>
          <a:p>
            <a:pPr algn="l">
              <a:lnSpc>
                <a:spcPts val="3174"/>
              </a:lnSpc>
            </a:pPr>
          </a:p>
          <a:p>
            <a:pPr algn="l"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Future Impact: 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model provides a practical and economically feasible pathway for transforming waste into a valuable resource, contributing to a more sustainable and circular future.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796" y="691635"/>
            <a:ext cx="9461896" cy="124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5"/>
              </a:lnSpc>
            </a:pPr>
            <a:r>
              <a:rPr lang="en-US" sz="7974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F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9570" y="-1478268"/>
            <a:ext cx="24331822" cy="13243535"/>
          </a:xfrm>
          <a:custGeom>
            <a:avLst/>
            <a:gdLst/>
            <a:ahLst/>
            <a:cxnLst/>
            <a:rect r="r" b="b" t="t" l="l"/>
            <a:pathLst>
              <a:path h="13243535" w="24331822">
                <a:moveTo>
                  <a:pt x="0" y="0"/>
                </a:moveTo>
                <a:lnTo>
                  <a:pt x="24331822" y="0"/>
                </a:lnTo>
                <a:lnTo>
                  <a:pt x="24331822" y="13243536"/>
                </a:lnTo>
                <a:lnTo>
                  <a:pt x="0" y="132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8" r="0" b="-155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91453" y="272021"/>
            <a:ext cx="5467505" cy="1513358"/>
            <a:chOff x="0" y="0"/>
            <a:chExt cx="7290007" cy="201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558217" y="92951"/>
              <a:ext cx="1049170" cy="1232058"/>
            </a:xfrm>
            <a:custGeom>
              <a:avLst/>
              <a:gdLst/>
              <a:ahLst/>
              <a:cxnLst/>
              <a:rect r="r" b="b" t="t" l="l"/>
              <a:pathLst>
                <a:path h="1232058" w="1049170">
                  <a:moveTo>
                    <a:pt x="0" y="0"/>
                  </a:moveTo>
                  <a:lnTo>
                    <a:pt x="1049171" y="0"/>
                  </a:lnTo>
                  <a:lnTo>
                    <a:pt x="1049171" y="1232058"/>
                  </a:lnTo>
                  <a:lnTo>
                    <a:pt x="0" y="1232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7421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14325"/>
              <a:ext cx="4082803" cy="1660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10"/>
                </a:lnSpc>
              </a:pPr>
              <a:r>
                <a:rPr lang="en-US" sz="9768">
                  <a:solidFill>
                    <a:srgbClr val="000000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Eureka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581144" y="519967"/>
              <a:ext cx="3708862" cy="149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6"/>
                </a:lnSpc>
              </a:pPr>
              <a:r>
                <a:rPr lang="en-US" sz="8873">
                  <a:solidFill>
                    <a:srgbClr val="000000"/>
                  </a:solidFill>
                  <a:latin typeface="Sugo Display"/>
                  <a:ea typeface="Sugo Display"/>
                  <a:cs typeface="Sugo Display"/>
                  <a:sym typeface="Sugo Display"/>
                </a:rPr>
                <a:t>8.0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1453" y="2796021"/>
            <a:ext cx="480464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i="true" u="sng">
                <a:solidFill>
                  <a:srgbClr val="000000"/>
                </a:solidFill>
                <a:latin typeface="Georgia Pro Bold Italics"/>
                <a:ea typeface="Georgia Pro Bold Italics"/>
                <a:cs typeface="Georgia Pro Bold Italics"/>
                <a:sym typeface="Georgia Pro Bold Italics"/>
              </a:rPr>
              <a:t>FLUX TITANS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6462" y="5339517"/>
            <a:ext cx="60573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TEAM MEMBERS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1294" y="6273471"/>
            <a:ext cx="5757460" cy="26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SACHIN SAINI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ADITYA KULKARNI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DAKSH PARMAR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DARSHAN  RABADIYA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38609" y="5356027"/>
            <a:ext cx="3092410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MENTORS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38609" y="6273471"/>
            <a:ext cx="6525996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VATSAL PRAJAPATI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MAULIK JAYANI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LALIT SINGH BIST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6201592"/>
            <a:ext cx="15273901" cy="152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1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Restaurant waste has an imbalanced Carbon to Nitrogen (C/N) ratio, which is outside the optimal range of 20:1 to 30:1 for efficient digestion.</a:t>
            </a:r>
          </a:p>
          <a:p>
            <a:pPr algn="just">
              <a:lnSpc>
                <a:spcPts val="4071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imbalance leads to process instability and reduced methane yield.Flux-Titans-Portal-3-Report.pdf​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5119" y="537527"/>
            <a:ext cx="116177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Introduction &amp; 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00603"/>
            <a:ext cx="40284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What is Biogas?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93400"/>
            <a:ext cx="1580844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renewable energy source produced from organic waste via anaerobic digestion.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Primarily composed of methane (CH4), it serves as a clean alternative to fossil fuels.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32762"/>
            <a:ext cx="56466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Opportunity: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80792"/>
            <a:ext cx="172593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Restaurant waste is abun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dant and rich in organic matter, making it ideal for biogas production.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36442"/>
            <a:ext cx="43338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Problem: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7263" y="266934"/>
            <a:ext cx="12378023" cy="76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sz="4884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</a:t>
            </a:r>
            <a:r>
              <a:rPr lang="en-US" sz="4884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 Science of Anaerobic Digestion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566" y="4147096"/>
            <a:ext cx="3544044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Stag</a:t>
            </a: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 1: Hydrolysis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0161" y="4147096"/>
            <a:ext cx="3773503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Stag</a:t>
            </a: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 2: Acidogenesis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263" y="1500140"/>
            <a:ext cx="17800737" cy="16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Anaerobic digestion is a multi-stage biological process where microorganisms break down organic matter in the absence of oxygen.</a:t>
            </a:r>
          </a:p>
          <a:p>
            <a:pPr algn="l">
              <a:lnSpc>
                <a:spcPts val="430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491863" y="4147096"/>
            <a:ext cx="4413937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Stag</a:t>
            </a:r>
            <a:r>
              <a:rPr lang="en-US" sz="275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 3: Methanogenesis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7263" y="4866770"/>
            <a:ext cx="5305077" cy="195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omplex organic matter (carbohydrates, proteins, fats) is broken down into simpler, soluble molecules by enzymes.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69565" y="4866770"/>
            <a:ext cx="5748871" cy="243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Acid </a:t>
            </a: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producing bacteria convert the simple molecules into volatile fatty acids (VFAs), acetic acid, hydrogen, and carbon dioxide.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1863" y="4866770"/>
            <a:ext cx="5305077" cy="340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Specialized mic</a:t>
            </a:r>
            <a:r>
              <a:rPr lang="en-US" sz="3085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robes called methanogenic archaea convert the intermediate products into biogas (methane and CO2). This stage is highly sensitive to environmental conditions like pH.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389800" y="-1069316"/>
            <a:ext cx="9690717" cy="12386541"/>
            <a:chOff x="0" y="0"/>
            <a:chExt cx="2299238" cy="2938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9" y="-2540"/>
              <a:ext cx="2300249" cy="2941395"/>
            </a:xfrm>
            <a:custGeom>
              <a:avLst/>
              <a:gdLst/>
              <a:ahLst/>
              <a:cxnLst/>
              <a:rect r="r" b="b" t="t" l="l"/>
              <a:pathLst>
                <a:path h="2941395" w="2300249">
                  <a:moveTo>
                    <a:pt x="2181687" y="667842"/>
                  </a:moveTo>
                  <a:cubicBezTo>
                    <a:pt x="2164894" y="624187"/>
                    <a:pt x="2146702" y="580532"/>
                    <a:pt x="2125711" y="540370"/>
                  </a:cubicBezTo>
                  <a:cubicBezTo>
                    <a:pt x="2103320" y="498461"/>
                    <a:pt x="2080929" y="453060"/>
                    <a:pt x="2051542" y="418136"/>
                  </a:cubicBezTo>
                  <a:cubicBezTo>
                    <a:pt x="2023553" y="384958"/>
                    <a:pt x="1992766" y="353526"/>
                    <a:pt x="1961979" y="323841"/>
                  </a:cubicBezTo>
                  <a:cubicBezTo>
                    <a:pt x="1901804" y="264470"/>
                    <a:pt x="1836032" y="212084"/>
                    <a:pt x="1770259" y="163190"/>
                  </a:cubicBezTo>
                  <a:cubicBezTo>
                    <a:pt x="1694691" y="105566"/>
                    <a:pt x="1610726" y="75880"/>
                    <a:pt x="1525362" y="46195"/>
                  </a:cubicBezTo>
                  <a:cubicBezTo>
                    <a:pt x="1473584" y="28733"/>
                    <a:pt x="1420406" y="14763"/>
                    <a:pt x="1365829" y="6032"/>
                  </a:cubicBezTo>
                  <a:cubicBezTo>
                    <a:pt x="1326645" y="0"/>
                    <a:pt x="1284662" y="2540"/>
                    <a:pt x="1244079" y="7779"/>
                  </a:cubicBezTo>
                  <a:cubicBezTo>
                    <a:pt x="1189502" y="13017"/>
                    <a:pt x="1134925" y="18256"/>
                    <a:pt x="1080348" y="30479"/>
                  </a:cubicBezTo>
                  <a:cubicBezTo>
                    <a:pt x="1039765" y="32225"/>
                    <a:pt x="1000581" y="33972"/>
                    <a:pt x="958599" y="39210"/>
                  </a:cubicBezTo>
                  <a:cubicBezTo>
                    <a:pt x="937608" y="40956"/>
                    <a:pt x="916616" y="44449"/>
                    <a:pt x="895625" y="47941"/>
                  </a:cubicBezTo>
                  <a:cubicBezTo>
                    <a:pt x="881631" y="51434"/>
                    <a:pt x="869036" y="54926"/>
                    <a:pt x="856442" y="58418"/>
                  </a:cubicBezTo>
                  <a:cubicBezTo>
                    <a:pt x="804663" y="74134"/>
                    <a:pt x="755684" y="102073"/>
                    <a:pt x="710902" y="131759"/>
                  </a:cubicBezTo>
                  <a:cubicBezTo>
                    <a:pt x="619941" y="191130"/>
                    <a:pt x="533177" y="260978"/>
                    <a:pt x="453410" y="339557"/>
                  </a:cubicBezTo>
                  <a:cubicBezTo>
                    <a:pt x="419824" y="372734"/>
                    <a:pt x="387638" y="407658"/>
                    <a:pt x="355451" y="444329"/>
                  </a:cubicBezTo>
                  <a:cubicBezTo>
                    <a:pt x="298075" y="510684"/>
                    <a:pt x="250495" y="589263"/>
                    <a:pt x="207113" y="669588"/>
                  </a:cubicBezTo>
                  <a:cubicBezTo>
                    <a:pt x="174927" y="727213"/>
                    <a:pt x="148338" y="793569"/>
                    <a:pt x="125947" y="856432"/>
                  </a:cubicBezTo>
                  <a:cubicBezTo>
                    <a:pt x="109154" y="903579"/>
                    <a:pt x="90962" y="950727"/>
                    <a:pt x="79766" y="1001366"/>
                  </a:cubicBezTo>
                  <a:cubicBezTo>
                    <a:pt x="48979" y="1125347"/>
                    <a:pt x="25189" y="1251073"/>
                    <a:pt x="9796" y="1378546"/>
                  </a:cubicBezTo>
                  <a:cubicBezTo>
                    <a:pt x="4198" y="1429186"/>
                    <a:pt x="1399" y="1479825"/>
                    <a:pt x="0" y="1532211"/>
                  </a:cubicBezTo>
                  <a:lnTo>
                    <a:pt x="0" y="1602059"/>
                  </a:lnTo>
                  <a:cubicBezTo>
                    <a:pt x="1399" y="1645714"/>
                    <a:pt x="2799" y="1699846"/>
                    <a:pt x="9796" y="1743502"/>
                  </a:cubicBezTo>
                  <a:cubicBezTo>
                    <a:pt x="16793" y="1794141"/>
                    <a:pt x="23790" y="1846527"/>
                    <a:pt x="34985" y="1895421"/>
                  </a:cubicBezTo>
                  <a:cubicBezTo>
                    <a:pt x="60175" y="1996701"/>
                    <a:pt x="86764" y="2099726"/>
                    <a:pt x="130145" y="2192275"/>
                  </a:cubicBezTo>
                  <a:cubicBezTo>
                    <a:pt x="152536" y="2239422"/>
                    <a:pt x="176326" y="2286570"/>
                    <a:pt x="201516" y="2330225"/>
                  </a:cubicBezTo>
                  <a:cubicBezTo>
                    <a:pt x="233702" y="2389595"/>
                    <a:pt x="265889" y="2447220"/>
                    <a:pt x="306472" y="2497860"/>
                  </a:cubicBezTo>
                  <a:cubicBezTo>
                    <a:pt x="355451" y="2560723"/>
                    <a:pt x="412827" y="2616602"/>
                    <a:pt x="471603" y="2665495"/>
                  </a:cubicBezTo>
                  <a:cubicBezTo>
                    <a:pt x="594751" y="2766775"/>
                    <a:pt x="741690" y="2824400"/>
                    <a:pt x="883030" y="2873293"/>
                  </a:cubicBezTo>
                  <a:cubicBezTo>
                    <a:pt x="916616" y="2885516"/>
                    <a:pt x="951602" y="2895993"/>
                    <a:pt x="986587" y="2904724"/>
                  </a:cubicBezTo>
                  <a:cubicBezTo>
                    <a:pt x="1041164" y="2918694"/>
                    <a:pt x="1095742" y="2934410"/>
                    <a:pt x="1150319" y="2937902"/>
                  </a:cubicBezTo>
                  <a:cubicBezTo>
                    <a:pt x="1193700" y="2941395"/>
                    <a:pt x="1238482" y="2936156"/>
                    <a:pt x="1281864" y="2932664"/>
                  </a:cubicBezTo>
                  <a:cubicBezTo>
                    <a:pt x="1340639" y="2927425"/>
                    <a:pt x="1399414" y="2920440"/>
                    <a:pt x="1458190" y="2904724"/>
                  </a:cubicBezTo>
                  <a:cubicBezTo>
                    <a:pt x="1515566" y="2889009"/>
                    <a:pt x="1570143" y="2864562"/>
                    <a:pt x="1623321" y="2834876"/>
                  </a:cubicBezTo>
                  <a:cubicBezTo>
                    <a:pt x="1707286" y="2789476"/>
                    <a:pt x="1788452" y="2726612"/>
                    <a:pt x="1850026" y="2641049"/>
                  </a:cubicBezTo>
                  <a:cubicBezTo>
                    <a:pt x="1917198" y="2546754"/>
                    <a:pt x="1981571" y="2450712"/>
                    <a:pt x="2036148" y="2344194"/>
                  </a:cubicBezTo>
                  <a:cubicBezTo>
                    <a:pt x="2089326" y="2241168"/>
                    <a:pt x="2134107" y="2131158"/>
                    <a:pt x="2177489" y="2019401"/>
                  </a:cubicBezTo>
                  <a:cubicBezTo>
                    <a:pt x="2212474" y="1928599"/>
                    <a:pt x="2247460" y="1834304"/>
                    <a:pt x="2265652" y="1734771"/>
                  </a:cubicBezTo>
                  <a:cubicBezTo>
                    <a:pt x="2278247" y="1666669"/>
                    <a:pt x="2289442" y="1596821"/>
                    <a:pt x="2295040" y="1528719"/>
                  </a:cubicBezTo>
                  <a:cubicBezTo>
                    <a:pt x="2298979" y="1476333"/>
                    <a:pt x="2300249" y="1425693"/>
                    <a:pt x="2300249" y="1375053"/>
                  </a:cubicBezTo>
                  <a:cubicBezTo>
                    <a:pt x="2300249" y="1251073"/>
                    <a:pt x="2295040" y="1127093"/>
                    <a:pt x="2278247" y="1004859"/>
                  </a:cubicBezTo>
                  <a:cubicBezTo>
                    <a:pt x="2271250" y="955965"/>
                    <a:pt x="2261454" y="908818"/>
                    <a:pt x="2247460" y="863417"/>
                  </a:cubicBezTo>
                  <a:cubicBezTo>
                    <a:pt x="2225069" y="798807"/>
                    <a:pt x="2206877" y="732452"/>
                    <a:pt x="2181687" y="667842"/>
                  </a:cubicBezTo>
                  <a:close/>
                </a:path>
              </a:pathLst>
            </a:custGeom>
            <a:blipFill>
              <a:blip r:embed="rId3"/>
              <a:stretch>
                <a:fillRect l="-37860" t="-1690" r="-5698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17476" y="319881"/>
            <a:ext cx="9445526" cy="139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Challenge with Restaurant Waste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7476" y="2013724"/>
            <a:ext cx="944552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>
                <a:solidFill>
                  <a:srgbClr val="4B4A4A"/>
                </a:solidFill>
                <a:latin typeface="Georgia"/>
                <a:ea typeface="Georgia"/>
                <a:cs typeface="Georgia"/>
                <a:sym typeface="Georgia"/>
              </a:rPr>
              <a:t>The high Carbon-to-Nitrogen (C/N) ratio in restaurant waste creates significant challenges for anaerobic digestion.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6573" y="3669169"/>
            <a:ext cx="9445526" cy="53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7"/>
              </a:lnSpc>
            </a:pPr>
            <a:r>
              <a:rPr lang="en-US" sz="3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Nitro</a:t>
            </a:r>
            <a:r>
              <a:rPr lang="en-US" sz="3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gen Starvation: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17476" y="4197829"/>
            <a:ext cx="944552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>
                <a:solidFill>
                  <a:srgbClr val="4B4A4A"/>
                </a:solidFill>
                <a:latin typeface="Georgia"/>
                <a:ea typeface="Georgia"/>
                <a:cs typeface="Georgia"/>
                <a:sym typeface="Georgia"/>
              </a:rPr>
              <a:t>Insufficient nitrogen hinders the growth and reproduction of the microbial community responsible for digestion.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02254" y="5853274"/>
            <a:ext cx="10692638" cy="53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7"/>
              </a:lnSpc>
            </a:pPr>
            <a:r>
              <a:rPr lang="en-US" sz="3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Excessive VFA Accumulation: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17476" y="6381934"/>
            <a:ext cx="9445526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>
                <a:solidFill>
                  <a:srgbClr val="4B4A4A"/>
                </a:solidFill>
                <a:latin typeface="Georgia"/>
                <a:ea typeface="Georgia"/>
                <a:cs typeface="Georgia"/>
                <a:sym typeface="Georgia"/>
              </a:rPr>
              <a:t>Without a healthy microbial population, volatile fatty acids build up to toxic levels.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17476" y="7589704"/>
            <a:ext cx="4308615" cy="53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7"/>
              </a:lnSpc>
            </a:pPr>
            <a:r>
              <a:rPr lang="en-US" sz="3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</a:t>
            </a:r>
            <a:r>
              <a:rPr lang="en-US" sz="3500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cess Inhibition: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76" y="8118363"/>
            <a:ext cx="944552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>
                <a:solidFill>
                  <a:srgbClr val="4B4A4A"/>
                </a:solidFill>
                <a:latin typeface="Georgia"/>
                <a:ea typeface="Georgia"/>
                <a:cs typeface="Georgia"/>
                <a:sym typeface="Georgia"/>
              </a:rPr>
              <a:t>The accumulation of acids causes a sharp drop in pH, which inhibits the activity of methanogens and can halt methane production entirely.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6827" y="2533001"/>
            <a:ext cx="6387096" cy="7443498"/>
            <a:chOff x="0" y="0"/>
            <a:chExt cx="1682198" cy="1960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2198" cy="1960427"/>
            </a:xfrm>
            <a:custGeom>
              <a:avLst/>
              <a:gdLst/>
              <a:ahLst/>
              <a:cxnLst/>
              <a:rect r="r" b="b" t="t" l="l"/>
              <a:pathLst>
                <a:path h="1960427" w="1682198">
                  <a:moveTo>
                    <a:pt x="61818" y="0"/>
                  </a:moveTo>
                  <a:lnTo>
                    <a:pt x="1620380" y="0"/>
                  </a:lnTo>
                  <a:cubicBezTo>
                    <a:pt x="1654521" y="0"/>
                    <a:pt x="1682198" y="27677"/>
                    <a:pt x="1682198" y="61818"/>
                  </a:cubicBezTo>
                  <a:lnTo>
                    <a:pt x="1682198" y="1898609"/>
                  </a:lnTo>
                  <a:cubicBezTo>
                    <a:pt x="1682198" y="1932751"/>
                    <a:pt x="1654521" y="1960427"/>
                    <a:pt x="1620380" y="1960427"/>
                  </a:cubicBezTo>
                  <a:lnTo>
                    <a:pt x="61818" y="1960427"/>
                  </a:lnTo>
                  <a:cubicBezTo>
                    <a:pt x="27677" y="1960427"/>
                    <a:pt x="0" y="1932751"/>
                    <a:pt x="0" y="1898609"/>
                  </a:cubicBezTo>
                  <a:lnTo>
                    <a:pt x="0" y="61818"/>
                  </a:lnTo>
                  <a:cubicBezTo>
                    <a:pt x="0" y="27677"/>
                    <a:pt x="27677" y="0"/>
                    <a:pt x="61818" y="0"/>
                  </a:cubicBezTo>
                  <a:close/>
                </a:path>
              </a:pathLst>
            </a:custGeom>
            <a:solidFill>
              <a:srgbClr val="D1EFE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682198" cy="204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03924" y="6254750"/>
            <a:ext cx="3753218" cy="3984127"/>
          </a:xfrm>
          <a:custGeom>
            <a:avLst/>
            <a:gdLst/>
            <a:ahLst/>
            <a:cxnLst/>
            <a:rect r="r" b="b" t="t" l="l"/>
            <a:pathLst>
              <a:path h="3984127" w="3753218">
                <a:moveTo>
                  <a:pt x="0" y="0"/>
                </a:moveTo>
                <a:lnTo>
                  <a:pt x="3753218" y="0"/>
                </a:lnTo>
                <a:lnTo>
                  <a:pt x="3753218" y="3984127"/>
                </a:lnTo>
                <a:lnTo>
                  <a:pt x="0" y="398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857142" y="2533001"/>
            <a:ext cx="6387096" cy="7443498"/>
            <a:chOff x="0" y="0"/>
            <a:chExt cx="1682198" cy="19604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2198" cy="1960427"/>
            </a:xfrm>
            <a:custGeom>
              <a:avLst/>
              <a:gdLst/>
              <a:ahLst/>
              <a:cxnLst/>
              <a:rect r="r" b="b" t="t" l="l"/>
              <a:pathLst>
                <a:path h="1960427" w="1682198">
                  <a:moveTo>
                    <a:pt x="61818" y="0"/>
                  </a:moveTo>
                  <a:lnTo>
                    <a:pt x="1620380" y="0"/>
                  </a:lnTo>
                  <a:cubicBezTo>
                    <a:pt x="1654521" y="0"/>
                    <a:pt x="1682198" y="27677"/>
                    <a:pt x="1682198" y="61818"/>
                  </a:cubicBezTo>
                  <a:lnTo>
                    <a:pt x="1682198" y="1898609"/>
                  </a:lnTo>
                  <a:cubicBezTo>
                    <a:pt x="1682198" y="1932751"/>
                    <a:pt x="1654521" y="1960427"/>
                    <a:pt x="1620380" y="1960427"/>
                  </a:cubicBezTo>
                  <a:lnTo>
                    <a:pt x="61818" y="1960427"/>
                  </a:lnTo>
                  <a:cubicBezTo>
                    <a:pt x="27677" y="1960427"/>
                    <a:pt x="0" y="1932751"/>
                    <a:pt x="0" y="1898609"/>
                  </a:cubicBezTo>
                  <a:lnTo>
                    <a:pt x="0" y="61818"/>
                  </a:lnTo>
                  <a:cubicBezTo>
                    <a:pt x="0" y="27677"/>
                    <a:pt x="27677" y="0"/>
                    <a:pt x="61818" y="0"/>
                  </a:cubicBezTo>
                  <a:close/>
                </a:path>
              </a:pathLst>
            </a:custGeom>
            <a:solidFill>
              <a:srgbClr val="D1EFE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682198" cy="204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187832" y="3305053"/>
            <a:ext cx="1725715" cy="1710027"/>
          </a:xfrm>
          <a:custGeom>
            <a:avLst/>
            <a:gdLst/>
            <a:ahLst/>
            <a:cxnLst/>
            <a:rect r="r" b="b" t="t" l="l"/>
            <a:pathLst>
              <a:path h="1710027" w="1725715">
                <a:moveTo>
                  <a:pt x="0" y="0"/>
                </a:moveTo>
                <a:lnTo>
                  <a:pt x="1725715" y="0"/>
                </a:lnTo>
                <a:lnTo>
                  <a:pt x="1725715" y="1710027"/>
                </a:lnTo>
                <a:lnTo>
                  <a:pt x="0" y="1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40948" y="3290639"/>
            <a:ext cx="1738856" cy="1738856"/>
          </a:xfrm>
          <a:custGeom>
            <a:avLst/>
            <a:gdLst/>
            <a:ahLst/>
            <a:cxnLst/>
            <a:rect r="r" b="b" t="t" l="l"/>
            <a:pathLst>
              <a:path h="1738856" w="1738856">
                <a:moveTo>
                  <a:pt x="0" y="0"/>
                </a:moveTo>
                <a:lnTo>
                  <a:pt x="1738855" y="0"/>
                </a:lnTo>
                <a:lnTo>
                  <a:pt x="1738855" y="1738856"/>
                </a:lnTo>
                <a:lnTo>
                  <a:pt x="0" y="1738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47654" y="6638925"/>
            <a:ext cx="5806071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Applying a mild acid treatment to the waste before digestion to break down complex, hard to digest plant fibers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6869" y="537527"/>
            <a:ext cx="153142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Solution: A Two-Part Integrated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1800" y="5219700"/>
            <a:ext cx="497715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Nutrient Balancing with Urine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9990" y="6591300"/>
            <a:ext cx="4800771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Utilizing human urine as</a:t>
            </a: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 natural, low-cost source of nitrogen to correct the C/N ratio and as a buffering agent to stabilize pH.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72047" y="5219700"/>
            <a:ext cx="615728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Mild Acid Feedstock Pretreatment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86869" y="537527"/>
            <a:ext cx="153142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Strategy 1: Nutrient Balancing with Urine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1867765"/>
            <a:ext cx="17259300" cy="93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Urine pr</a:t>
            </a:r>
            <a:r>
              <a:rPr lang="en-US" sz="3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ovides a unique, multi-functional solution to the nutrient imbalance in restaurant waste.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8705" y="3205710"/>
            <a:ext cx="15950590" cy="5613772"/>
            <a:chOff x="0" y="0"/>
            <a:chExt cx="21267453" cy="74850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8891494" cy="86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8"/>
                </a:lnSpc>
              </a:pPr>
              <a:r>
                <a:rPr lang="en-US" sz="3877" b="true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Na</a:t>
              </a:r>
              <a:r>
                <a:rPr lang="en-US" b="true" sz="3877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tural Nitrogen Source: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37545" y="873008"/>
              <a:ext cx="21029908" cy="126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Urine </a:t>
              </a: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is rich in nitrogen (15-19 g/L), bringing the C/N ratio closer to the optimal 20-30:1 range.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96610"/>
              <a:ext cx="9129039" cy="86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8"/>
                </a:lnSpc>
              </a:pPr>
              <a:r>
                <a:rPr lang="en-US" sz="3877" b="true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Grad</a:t>
              </a:r>
              <a:r>
                <a:rPr lang="en-US" b="true" sz="3877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ual Nutrient Release: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37545" y="3545817"/>
              <a:ext cx="21029908" cy="126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Unlike chem</a:t>
              </a: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ical additives, urine releases nitrogen slowly, providing a steady food source for microbes and preventing shock to the system.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37545" y="5269419"/>
              <a:ext cx="6476453" cy="86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8"/>
                </a:lnSpc>
              </a:pPr>
              <a:r>
                <a:rPr lang="en-US" sz="3877" b="true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Nat</a:t>
              </a:r>
              <a:r>
                <a:rPr lang="en-US" b="true" sz="3877">
                  <a:solidFill>
                    <a:srgbClr val="006747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ural pH Buffer: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7545" y="6218627"/>
              <a:ext cx="21029908" cy="126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Miner</a:t>
              </a:r>
              <a:r>
                <a:rPr lang="en-US" sz="35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als in urine help neutralize the volatile fatty acids produced during digestion, maintaining a stable pH environment essential for methanogens.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5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01"/>
            <a:ext cx="16230600" cy="79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3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process converts complex carbohydrates into simple sugars, providing an immediate food source for the acidogenic bacteria. Studies show this step alone can boost methane production by nearly 50%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537527"/>
            <a:ext cx="17259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Strategy 2: Mild Acid Pretreatment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9849" y="1746699"/>
            <a:ext cx="150083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Pre-treating the fee</a:t>
            </a:r>
            <a:r>
              <a:rPr lang="en-US" sz="33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dstock makes the organic matter more accessible to microbes, accelerating the entire process.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82624"/>
            <a:ext cx="58731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Structural Disruption: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04924"/>
            <a:ext cx="1500830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aci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 breaks down tough plant cell walls (lignocellulose), exposing the energy-rich cellulose and hemicellulose fibers inside.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57750"/>
            <a:ext cx="616886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Increase</a:t>
            </a:r>
            <a:r>
              <a:rPr lang="en-US" b="true" sz="39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 Surface Area: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80051"/>
            <a:ext cx="162306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break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down increases the porosity and surface area available for microbial attack, leading to faster digestion.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64326"/>
            <a:ext cx="539238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Enhanced Solubility: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8574" y="2570403"/>
            <a:ext cx="5211799" cy="2288511"/>
            <a:chOff x="0" y="0"/>
            <a:chExt cx="6949066" cy="30513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176" y="4900"/>
              <a:ext cx="6934733" cy="3041543"/>
            </a:xfrm>
            <a:custGeom>
              <a:avLst/>
              <a:gdLst/>
              <a:ahLst/>
              <a:cxnLst/>
              <a:rect r="r" b="b" t="t" l="l"/>
              <a:pathLst>
                <a:path h="3041543" w="6934733">
                  <a:moveTo>
                    <a:pt x="0" y="257520"/>
                  </a:moveTo>
                  <a:cubicBezTo>
                    <a:pt x="0" y="115335"/>
                    <a:pt x="169055" y="0"/>
                    <a:pt x="377577" y="0"/>
                  </a:cubicBezTo>
                  <a:lnTo>
                    <a:pt x="6557155" y="0"/>
                  </a:lnTo>
                  <a:cubicBezTo>
                    <a:pt x="6765676" y="0"/>
                    <a:pt x="6934732" y="115335"/>
                    <a:pt x="6934732" y="257520"/>
                  </a:cubicBezTo>
                  <a:lnTo>
                    <a:pt x="6934732" y="2784021"/>
                  </a:lnTo>
                  <a:cubicBezTo>
                    <a:pt x="6934732" y="2926207"/>
                    <a:pt x="6765676" y="3041542"/>
                    <a:pt x="6557155" y="3041542"/>
                  </a:cubicBezTo>
                  <a:lnTo>
                    <a:pt x="377577" y="3041542"/>
                  </a:lnTo>
                  <a:cubicBezTo>
                    <a:pt x="169055" y="3041542"/>
                    <a:pt x="0" y="2926207"/>
                    <a:pt x="0" y="278402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9081" cy="3051342"/>
            </a:xfrm>
            <a:custGeom>
              <a:avLst/>
              <a:gdLst/>
              <a:ahLst/>
              <a:cxnLst/>
              <a:rect r="r" b="b" t="t" l="l"/>
              <a:pathLst>
                <a:path h="3051342" w="6949081">
                  <a:moveTo>
                    <a:pt x="0" y="262420"/>
                  </a:moveTo>
                  <a:cubicBezTo>
                    <a:pt x="0" y="117491"/>
                    <a:pt x="172213" y="0"/>
                    <a:pt x="384753" y="0"/>
                  </a:cubicBezTo>
                  <a:lnTo>
                    <a:pt x="6564331" y="0"/>
                  </a:lnTo>
                  <a:lnTo>
                    <a:pt x="6564331" y="4900"/>
                  </a:lnTo>
                  <a:lnTo>
                    <a:pt x="6564331" y="0"/>
                  </a:lnTo>
                  <a:cubicBezTo>
                    <a:pt x="6776871" y="0"/>
                    <a:pt x="6949081" y="117491"/>
                    <a:pt x="6949081" y="262420"/>
                  </a:cubicBezTo>
                  <a:lnTo>
                    <a:pt x="6941908" y="262420"/>
                  </a:lnTo>
                  <a:lnTo>
                    <a:pt x="6949081" y="262420"/>
                  </a:lnTo>
                  <a:lnTo>
                    <a:pt x="6949081" y="2788921"/>
                  </a:lnTo>
                  <a:lnTo>
                    <a:pt x="6941908" y="2788921"/>
                  </a:lnTo>
                  <a:lnTo>
                    <a:pt x="6949081" y="2788921"/>
                  </a:lnTo>
                  <a:cubicBezTo>
                    <a:pt x="6949081" y="2933850"/>
                    <a:pt x="6776871" y="3051341"/>
                    <a:pt x="6564331" y="3051341"/>
                  </a:cubicBezTo>
                  <a:lnTo>
                    <a:pt x="6564331" y="3046442"/>
                  </a:lnTo>
                  <a:lnTo>
                    <a:pt x="6564331" y="3051341"/>
                  </a:lnTo>
                  <a:lnTo>
                    <a:pt x="384753" y="3051341"/>
                  </a:lnTo>
                  <a:lnTo>
                    <a:pt x="384753" y="3046442"/>
                  </a:lnTo>
                  <a:lnTo>
                    <a:pt x="384753" y="3051341"/>
                  </a:lnTo>
                  <a:cubicBezTo>
                    <a:pt x="172213" y="3051342"/>
                    <a:pt x="0" y="2933850"/>
                    <a:pt x="0" y="2788921"/>
                  </a:cubicBezTo>
                  <a:lnTo>
                    <a:pt x="0" y="262420"/>
                  </a:lnTo>
                  <a:lnTo>
                    <a:pt x="7176" y="262420"/>
                  </a:lnTo>
                  <a:lnTo>
                    <a:pt x="0" y="262420"/>
                  </a:lnTo>
                  <a:moveTo>
                    <a:pt x="14351" y="262420"/>
                  </a:moveTo>
                  <a:lnTo>
                    <a:pt x="14351" y="2788921"/>
                  </a:lnTo>
                  <a:lnTo>
                    <a:pt x="7176" y="2788921"/>
                  </a:lnTo>
                  <a:lnTo>
                    <a:pt x="14351" y="2788921"/>
                  </a:lnTo>
                  <a:cubicBezTo>
                    <a:pt x="14351" y="2928461"/>
                    <a:pt x="180250" y="3041542"/>
                    <a:pt x="384753" y="3041542"/>
                  </a:cubicBezTo>
                  <a:lnTo>
                    <a:pt x="6564331" y="3041542"/>
                  </a:lnTo>
                  <a:cubicBezTo>
                    <a:pt x="6768978" y="3041542"/>
                    <a:pt x="6934733" y="2928461"/>
                    <a:pt x="6934733" y="2788921"/>
                  </a:cubicBezTo>
                  <a:lnTo>
                    <a:pt x="6934733" y="262420"/>
                  </a:lnTo>
                  <a:cubicBezTo>
                    <a:pt x="6934733" y="122881"/>
                    <a:pt x="6768834" y="9799"/>
                    <a:pt x="6564331" y="9799"/>
                  </a:cubicBezTo>
                  <a:lnTo>
                    <a:pt x="384753" y="9799"/>
                  </a:lnTo>
                  <a:lnTo>
                    <a:pt x="384753" y="4900"/>
                  </a:lnTo>
                  <a:lnTo>
                    <a:pt x="384753" y="9799"/>
                  </a:lnTo>
                  <a:cubicBezTo>
                    <a:pt x="180250" y="9799"/>
                    <a:pt x="14351" y="122881"/>
                    <a:pt x="14351" y="2624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24079" y="2570403"/>
            <a:ext cx="5575424" cy="2288511"/>
            <a:chOff x="0" y="0"/>
            <a:chExt cx="7433898" cy="3051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76" y="4900"/>
              <a:ext cx="7418565" cy="3041543"/>
            </a:xfrm>
            <a:custGeom>
              <a:avLst/>
              <a:gdLst/>
              <a:ahLst/>
              <a:cxnLst/>
              <a:rect r="r" b="b" t="t" l="l"/>
              <a:pathLst>
                <a:path h="3041543" w="7418565">
                  <a:moveTo>
                    <a:pt x="0" y="257520"/>
                  </a:moveTo>
                  <a:cubicBezTo>
                    <a:pt x="0" y="115335"/>
                    <a:pt x="180851" y="0"/>
                    <a:pt x="403921" y="0"/>
                  </a:cubicBezTo>
                  <a:lnTo>
                    <a:pt x="7014645" y="0"/>
                  </a:lnTo>
                  <a:cubicBezTo>
                    <a:pt x="7237714" y="0"/>
                    <a:pt x="7418565" y="115335"/>
                    <a:pt x="7418565" y="257520"/>
                  </a:cubicBezTo>
                  <a:lnTo>
                    <a:pt x="7418565" y="2784021"/>
                  </a:lnTo>
                  <a:cubicBezTo>
                    <a:pt x="7418565" y="2926207"/>
                    <a:pt x="7237714" y="3041542"/>
                    <a:pt x="7014645" y="3041542"/>
                  </a:cubicBezTo>
                  <a:lnTo>
                    <a:pt x="403921" y="3041542"/>
                  </a:lnTo>
                  <a:cubicBezTo>
                    <a:pt x="180851" y="3041542"/>
                    <a:pt x="0" y="2926207"/>
                    <a:pt x="0" y="278402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33914" cy="3051342"/>
            </a:xfrm>
            <a:custGeom>
              <a:avLst/>
              <a:gdLst/>
              <a:ahLst/>
              <a:cxnLst/>
              <a:rect r="r" b="b" t="t" l="l"/>
              <a:pathLst>
                <a:path h="3051342" w="7433914">
                  <a:moveTo>
                    <a:pt x="0" y="262420"/>
                  </a:moveTo>
                  <a:cubicBezTo>
                    <a:pt x="0" y="117491"/>
                    <a:pt x="184228" y="0"/>
                    <a:pt x="411597" y="0"/>
                  </a:cubicBezTo>
                  <a:lnTo>
                    <a:pt x="7022321" y="0"/>
                  </a:lnTo>
                  <a:lnTo>
                    <a:pt x="7022321" y="4900"/>
                  </a:lnTo>
                  <a:lnTo>
                    <a:pt x="7022321" y="0"/>
                  </a:lnTo>
                  <a:cubicBezTo>
                    <a:pt x="7249689" y="0"/>
                    <a:pt x="7433914" y="117491"/>
                    <a:pt x="7433914" y="262420"/>
                  </a:cubicBezTo>
                  <a:lnTo>
                    <a:pt x="7426241" y="262420"/>
                  </a:lnTo>
                  <a:lnTo>
                    <a:pt x="7433914" y="262420"/>
                  </a:lnTo>
                  <a:lnTo>
                    <a:pt x="7433914" y="2788921"/>
                  </a:lnTo>
                  <a:lnTo>
                    <a:pt x="7426241" y="2788921"/>
                  </a:lnTo>
                  <a:lnTo>
                    <a:pt x="7433914" y="2788921"/>
                  </a:lnTo>
                  <a:cubicBezTo>
                    <a:pt x="7433914" y="2933850"/>
                    <a:pt x="7249689" y="3051341"/>
                    <a:pt x="7022321" y="3051341"/>
                  </a:cubicBezTo>
                  <a:lnTo>
                    <a:pt x="7022321" y="3046442"/>
                  </a:lnTo>
                  <a:lnTo>
                    <a:pt x="7022321" y="3051341"/>
                  </a:lnTo>
                  <a:lnTo>
                    <a:pt x="411597" y="3051341"/>
                  </a:lnTo>
                  <a:lnTo>
                    <a:pt x="411597" y="3046442"/>
                  </a:lnTo>
                  <a:lnTo>
                    <a:pt x="411597" y="3051341"/>
                  </a:lnTo>
                  <a:cubicBezTo>
                    <a:pt x="184228" y="3051342"/>
                    <a:pt x="0" y="2933850"/>
                    <a:pt x="0" y="2788921"/>
                  </a:cubicBezTo>
                  <a:lnTo>
                    <a:pt x="0" y="262420"/>
                  </a:lnTo>
                  <a:lnTo>
                    <a:pt x="7676" y="262420"/>
                  </a:lnTo>
                  <a:lnTo>
                    <a:pt x="0" y="262420"/>
                  </a:lnTo>
                  <a:moveTo>
                    <a:pt x="15352" y="262420"/>
                  </a:moveTo>
                  <a:lnTo>
                    <a:pt x="15352" y="2788921"/>
                  </a:lnTo>
                  <a:lnTo>
                    <a:pt x="7676" y="2788921"/>
                  </a:lnTo>
                  <a:lnTo>
                    <a:pt x="15352" y="2788921"/>
                  </a:lnTo>
                  <a:cubicBezTo>
                    <a:pt x="15352" y="2928461"/>
                    <a:pt x="192826" y="3041542"/>
                    <a:pt x="411597" y="3041542"/>
                  </a:cubicBezTo>
                  <a:lnTo>
                    <a:pt x="7022321" y="3041542"/>
                  </a:lnTo>
                  <a:cubicBezTo>
                    <a:pt x="7241246" y="3041542"/>
                    <a:pt x="7418565" y="2928461"/>
                    <a:pt x="7418565" y="2788921"/>
                  </a:cubicBezTo>
                  <a:lnTo>
                    <a:pt x="7418565" y="262420"/>
                  </a:lnTo>
                  <a:cubicBezTo>
                    <a:pt x="7418565" y="122881"/>
                    <a:pt x="7241092" y="9799"/>
                    <a:pt x="7022321" y="9799"/>
                  </a:cubicBezTo>
                  <a:lnTo>
                    <a:pt x="411597" y="9799"/>
                  </a:lnTo>
                  <a:lnTo>
                    <a:pt x="411597" y="4900"/>
                  </a:lnTo>
                  <a:lnTo>
                    <a:pt x="411597" y="9799"/>
                  </a:lnTo>
                  <a:cubicBezTo>
                    <a:pt x="192826" y="9799"/>
                    <a:pt x="15352" y="122881"/>
                    <a:pt x="15352" y="2624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853016" y="5288190"/>
            <a:ext cx="5646487" cy="2294547"/>
            <a:chOff x="0" y="0"/>
            <a:chExt cx="7528649" cy="30593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777" y="7018"/>
              <a:ext cx="7521057" cy="3045315"/>
            </a:xfrm>
            <a:custGeom>
              <a:avLst/>
              <a:gdLst/>
              <a:ahLst/>
              <a:cxnLst/>
              <a:rect r="r" b="b" t="t" l="l"/>
              <a:pathLst>
                <a:path h="3045315" w="7521057">
                  <a:moveTo>
                    <a:pt x="0" y="368891"/>
                  </a:moveTo>
                  <a:cubicBezTo>
                    <a:pt x="0" y="165215"/>
                    <a:pt x="89215" y="0"/>
                    <a:pt x="199203" y="0"/>
                  </a:cubicBezTo>
                  <a:lnTo>
                    <a:pt x="7321854" y="0"/>
                  </a:lnTo>
                  <a:cubicBezTo>
                    <a:pt x="7431918" y="0"/>
                    <a:pt x="7521057" y="165215"/>
                    <a:pt x="7521057" y="368891"/>
                  </a:cubicBezTo>
                  <a:lnTo>
                    <a:pt x="7521057" y="2676425"/>
                  </a:lnTo>
                  <a:cubicBezTo>
                    <a:pt x="7521057" y="2880101"/>
                    <a:pt x="7431842" y="3045316"/>
                    <a:pt x="7321854" y="3045316"/>
                  </a:cubicBezTo>
                  <a:lnTo>
                    <a:pt x="199203" y="3045316"/>
                  </a:lnTo>
                  <a:cubicBezTo>
                    <a:pt x="89215" y="3045316"/>
                    <a:pt x="0" y="2880241"/>
                    <a:pt x="0" y="2676425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28611" cy="3059352"/>
            </a:xfrm>
            <a:custGeom>
              <a:avLst/>
              <a:gdLst/>
              <a:ahLst/>
              <a:cxnLst/>
              <a:rect r="r" b="b" t="t" l="l"/>
              <a:pathLst>
                <a:path h="3059352" w="7528611">
                  <a:moveTo>
                    <a:pt x="0" y="375909"/>
                  </a:moveTo>
                  <a:cubicBezTo>
                    <a:pt x="0" y="168303"/>
                    <a:pt x="90876" y="0"/>
                    <a:pt x="202980" y="0"/>
                  </a:cubicBezTo>
                  <a:lnTo>
                    <a:pt x="7325631" y="0"/>
                  </a:lnTo>
                  <a:lnTo>
                    <a:pt x="7325631" y="7018"/>
                  </a:lnTo>
                  <a:lnTo>
                    <a:pt x="7325631" y="0"/>
                  </a:lnTo>
                  <a:cubicBezTo>
                    <a:pt x="7437734" y="0"/>
                    <a:pt x="7528611" y="168303"/>
                    <a:pt x="7528611" y="375909"/>
                  </a:cubicBezTo>
                  <a:lnTo>
                    <a:pt x="7524834" y="375909"/>
                  </a:lnTo>
                  <a:lnTo>
                    <a:pt x="7528611" y="375909"/>
                  </a:lnTo>
                  <a:lnTo>
                    <a:pt x="7528611" y="2683443"/>
                  </a:lnTo>
                  <a:lnTo>
                    <a:pt x="7524834" y="2683443"/>
                  </a:lnTo>
                  <a:lnTo>
                    <a:pt x="7528611" y="2683443"/>
                  </a:lnTo>
                  <a:cubicBezTo>
                    <a:pt x="7528611" y="2891049"/>
                    <a:pt x="7437734" y="3059352"/>
                    <a:pt x="7325631" y="3059352"/>
                  </a:cubicBezTo>
                  <a:lnTo>
                    <a:pt x="7325631" y="3052334"/>
                  </a:lnTo>
                  <a:lnTo>
                    <a:pt x="7325631" y="3059352"/>
                  </a:lnTo>
                  <a:lnTo>
                    <a:pt x="202980" y="3059352"/>
                  </a:lnTo>
                  <a:lnTo>
                    <a:pt x="202980" y="3052334"/>
                  </a:lnTo>
                  <a:lnTo>
                    <a:pt x="202980" y="3059352"/>
                  </a:lnTo>
                  <a:cubicBezTo>
                    <a:pt x="90876" y="3059352"/>
                    <a:pt x="0" y="2891190"/>
                    <a:pt x="0" y="2683443"/>
                  </a:cubicBezTo>
                  <a:lnTo>
                    <a:pt x="0" y="375909"/>
                  </a:lnTo>
                  <a:lnTo>
                    <a:pt x="3777" y="375909"/>
                  </a:lnTo>
                  <a:lnTo>
                    <a:pt x="0" y="375909"/>
                  </a:lnTo>
                  <a:moveTo>
                    <a:pt x="7554" y="375909"/>
                  </a:moveTo>
                  <a:lnTo>
                    <a:pt x="7554" y="2683443"/>
                  </a:lnTo>
                  <a:lnTo>
                    <a:pt x="3777" y="2683443"/>
                  </a:lnTo>
                  <a:lnTo>
                    <a:pt x="7554" y="2683443"/>
                  </a:lnTo>
                  <a:cubicBezTo>
                    <a:pt x="7554" y="2883329"/>
                    <a:pt x="95031" y="3045315"/>
                    <a:pt x="202980" y="3045315"/>
                  </a:cubicBezTo>
                  <a:lnTo>
                    <a:pt x="7325631" y="3045315"/>
                  </a:lnTo>
                  <a:cubicBezTo>
                    <a:pt x="7433580" y="3045315"/>
                    <a:pt x="7521056" y="2883329"/>
                    <a:pt x="7521056" y="2683443"/>
                  </a:cubicBezTo>
                  <a:lnTo>
                    <a:pt x="7521056" y="375909"/>
                  </a:lnTo>
                  <a:cubicBezTo>
                    <a:pt x="7521132" y="176023"/>
                    <a:pt x="7433580" y="14037"/>
                    <a:pt x="7325631" y="14037"/>
                  </a:cubicBezTo>
                  <a:lnTo>
                    <a:pt x="202980" y="14037"/>
                  </a:lnTo>
                  <a:lnTo>
                    <a:pt x="202980" y="7018"/>
                  </a:lnTo>
                  <a:lnTo>
                    <a:pt x="202980" y="14037"/>
                  </a:lnTo>
                  <a:cubicBezTo>
                    <a:pt x="95031" y="14037"/>
                    <a:pt x="7554" y="176023"/>
                    <a:pt x="7554" y="37590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877178" y="27925"/>
            <a:ext cx="5325097" cy="10259075"/>
          </a:xfrm>
          <a:custGeom>
            <a:avLst/>
            <a:gdLst/>
            <a:ahLst/>
            <a:cxnLst/>
            <a:rect r="r" b="b" t="t" l="l"/>
            <a:pathLst>
              <a:path h="10259075" w="5325097">
                <a:moveTo>
                  <a:pt x="0" y="0"/>
                </a:moveTo>
                <a:lnTo>
                  <a:pt x="5325097" y="0"/>
                </a:lnTo>
                <a:lnTo>
                  <a:pt x="5325097" y="10259075"/>
                </a:lnTo>
                <a:lnTo>
                  <a:pt x="0" y="10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637" t="-24905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1476758" y="355520"/>
            <a:ext cx="153142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Res</a:t>
            </a:r>
            <a:r>
              <a:rPr lang="en-US" b="true" sz="5199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ults and Findings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445" y="2940928"/>
            <a:ext cx="4552058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Increased Biogas Yield:</a:t>
            </a:r>
          </a:p>
          <a:p>
            <a:pPr algn="just">
              <a:lnSpc>
                <a:spcPts val="2599"/>
              </a:lnSpc>
            </a:pP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Reactors using urine as a buffer produced 5 times more biogas than unbuffered controls.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3022" y="1442640"/>
            <a:ext cx="8974033" cy="8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combined strategy led to significant and measurable improvements in biogas production and process stability.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5444" y="2893303"/>
            <a:ext cx="4654834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Synergistic Effects: </a:t>
            </a:r>
            <a:r>
              <a:rPr lang="en-US" sz="24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When combined, nutrient balancing and pretreatment resulted in even greater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5444" y="5418846"/>
            <a:ext cx="4712694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Microbial Growth: </a:t>
            </a:r>
            <a:r>
              <a:rPr lang="en-US" sz="24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The stable environment led to a 6-fold higher population of essential methanogenic archaea in the urine-buffered reactors.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8574" y="7988300"/>
            <a:ext cx="11589250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4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Process Stability:</a:t>
            </a:r>
          </a:p>
          <a:p>
            <a:pPr algn="just" marL="539749" indent="-269875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Urine-buffered reactors maintained a stable pH of 7.8 ± 0.1, while control reactors acidified to an inhibitory level of 4.8 ± 0.4.</a:t>
            </a:r>
          </a:p>
          <a:p>
            <a:pPr algn="just" marL="539749" indent="-269875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VFA concentrations in urine-buffered systems remained at a healthy 396 mg/L, compared to a toxic 3,109 mg/L in controls.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68574" y="5288190"/>
            <a:ext cx="5211799" cy="2288511"/>
            <a:chOff x="0" y="0"/>
            <a:chExt cx="6949066" cy="30513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176" y="4900"/>
              <a:ext cx="6934733" cy="3041543"/>
            </a:xfrm>
            <a:custGeom>
              <a:avLst/>
              <a:gdLst/>
              <a:ahLst/>
              <a:cxnLst/>
              <a:rect r="r" b="b" t="t" l="l"/>
              <a:pathLst>
                <a:path h="3041543" w="6934733">
                  <a:moveTo>
                    <a:pt x="0" y="257520"/>
                  </a:moveTo>
                  <a:cubicBezTo>
                    <a:pt x="0" y="115335"/>
                    <a:pt x="169055" y="0"/>
                    <a:pt x="377577" y="0"/>
                  </a:cubicBezTo>
                  <a:lnTo>
                    <a:pt x="6557155" y="0"/>
                  </a:lnTo>
                  <a:cubicBezTo>
                    <a:pt x="6765676" y="0"/>
                    <a:pt x="6934732" y="115335"/>
                    <a:pt x="6934732" y="257520"/>
                  </a:cubicBezTo>
                  <a:lnTo>
                    <a:pt x="6934732" y="2784021"/>
                  </a:lnTo>
                  <a:cubicBezTo>
                    <a:pt x="6934732" y="2926207"/>
                    <a:pt x="6765676" y="3041542"/>
                    <a:pt x="6557155" y="3041542"/>
                  </a:cubicBezTo>
                  <a:lnTo>
                    <a:pt x="377577" y="3041542"/>
                  </a:lnTo>
                  <a:cubicBezTo>
                    <a:pt x="169055" y="3041542"/>
                    <a:pt x="0" y="2926207"/>
                    <a:pt x="0" y="278402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49081" cy="3051342"/>
            </a:xfrm>
            <a:custGeom>
              <a:avLst/>
              <a:gdLst/>
              <a:ahLst/>
              <a:cxnLst/>
              <a:rect r="r" b="b" t="t" l="l"/>
              <a:pathLst>
                <a:path h="3051342" w="6949081">
                  <a:moveTo>
                    <a:pt x="0" y="262420"/>
                  </a:moveTo>
                  <a:cubicBezTo>
                    <a:pt x="0" y="117491"/>
                    <a:pt x="172213" y="0"/>
                    <a:pt x="384753" y="0"/>
                  </a:cubicBezTo>
                  <a:lnTo>
                    <a:pt x="6564331" y="0"/>
                  </a:lnTo>
                  <a:lnTo>
                    <a:pt x="6564331" y="4900"/>
                  </a:lnTo>
                  <a:lnTo>
                    <a:pt x="6564331" y="0"/>
                  </a:lnTo>
                  <a:cubicBezTo>
                    <a:pt x="6776871" y="0"/>
                    <a:pt x="6949081" y="117491"/>
                    <a:pt x="6949081" y="262420"/>
                  </a:cubicBezTo>
                  <a:lnTo>
                    <a:pt x="6941908" y="262420"/>
                  </a:lnTo>
                  <a:lnTo>
                    <a:pt x="6949081" y="262420"/>
                  </a:lnTo>
                  <a:lnTo>
                    <a:pt x="6949081" y="2788921"/>
                  </a:lnTo>
                  <a:lnTo>
                    <a:pt x="6941908" y="2788921"/>
                  </a:lnTo>
                  <a:lnTo>
                    <a:pt x="6949081" y="2788921"/>
                  </a:lnTo>
                  <a:cubicBezTo>
                    <a:pt x="6949081" y="2933850"/>
                    <a:pt x="6776871" y="3051341"/>
                    <a:pt x="6564331" y="3051341"/>
                  </a:cubicBezTo>
                  <a:lnTo>
                    <a:pt x="6564331" y="3046442"/>
                  </a:lnTo>
                  <a:lnTo>
                    <a:pt x="6564331" y="3051341"/>
                  </a:lnTo>
                  <a:lnTo>
                    <a:pt x="384753" y="3051341"/>
                  </a:lnTo>
                  <a:lnTo>
                    <a:pt x="384753" y="3046442"/>
                  </a:lnTo>
                  <a:lnTo>
                    <a:pt x="384753" y="3051341"/>
                  </a:lnTo>
                  <a:cubicBezTo>
                    <a:pt x="172213" y="3051342"/>
                    <a:pt x="0" y="2933850"/>
                    <a:pt x="0" y="2788921"/>
                  </a:cubicBezTo>
                  <a:lnTo>
                    <a:pt x="0" y="262420"/>
                  </a:lnTo>
                  <a:lnTo>
                    <a:pt x="7176" y="262420"/>
                  </a:lnTo>
                  <a:lnTo>
                    <a:pt x="0" y="262420"/>
                  </a:lnTo>
                  <a:moveTo>
                    <a:pt x="14351" y="262420"/>
                  </a:moveTo>
                  <a:lnTo>
                    <a:pt x="14351" y="2788921"/>
                  </a:lnTo>
                  <a:lnTo>
                    <a:pt x="7176" y="2788921"/>
                  </a:lnTo>
                  <a:lnTo>
                    <a:pt x="14351" y="2788921"/>
                  </a:lnTo>
                  <a:cubicBezTo>
                    <a:pt x="14351" y="2928461"/>
                    <a:pt x="180250" y="3041542"/>
                    <a:pt x="384753" y="3041542"/>
                  </a:cubicBezTo>
                  <a:lnTo>
                    <a:pt x="6564331" y="3041542"/>
                  </a:lnTo>
                  <a:cubicBezTo>
                    <a:pt x="6768978" y="3041542"/>
                    <a:pt x="6934733" y="2928461"/>
                    <a:pt x="6934733" y="2788921"/>
                  </a:cubicBezTo>
                  <a:lnTo>
                    <a:pt x="6934733" y="262420"/>
                  </a:lnTo>
                  <a:cubicBezTo>
                    <a:pt x="6934733" y="122881"/>
                    <a:pt x="6768834" y="9799"/>
                    <a:pt x="6564331" y="9799"/>
                  </a:cubicBezTo>
                  <a:lnTo>
                    <a:pt x="384753" y="9799"/>
                  </a:lnTo>
                  <a:lnTo>
                    <a:pt x="384753" y="4900"/>
                  </a:lnTo>
                  <a:lnTo>
                    <a:pt x="384753" y="9799"/>
                  </a:lnTo>
                  <a:cubicBezTo>
                    <a:pt x="180250" y="9799"/>
                    <a:pt x="14351" y="122881"/>
                    <a:pt x="14351" y="2624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98445" y="5466471"/>
            <a:ext cx="4313715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b="true" sz="2499">
                <a:solidFill>
                  <a:srgbClr val="000000"/>
                </a:solidFill>
                <a:latin typeface="Georgia Bold"/>
                <a:ea typeface="Georgia Bold"/>
                <a:cs typeface="Georgia Bold"/>
                <a:sym typeface="Georgia Bold"/>
              </a:rPr>
              <a:t>Enhanced Methane Production:</a:t>
            </a:r>
            <a:r>
              <a:rPr lang="en-US" sz="2499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Mild acid pretreatment alone increased the final methane yield by up to 48%.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DAG3usv4Phw</dc:identifier>
  <dcterms:modified xsi:type="dcterms:W3CDTF">2011-08-01T06:04:30Z</dcterms:modified>
  <cp:revision>1</cp:revision>
  <dc:title>EUREKA 8.0 Team Name : Flux Titans Biomass and The Food-Water-Energy Nexus</dc:title>
</cp:coreProperties>
</file>